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otham Book" panose="02000603040000090004" pitchFamily="2" charset="77"/>
      <p:regular r:id="rId7"/>
    </p:embeddedFont>
    <p:embeddedFont>
      <p:font typeface="Libre Baskerville" panose="02000000000000000000" pitchFamily="2" charset="0"/>
      <p:regular r:id="rId8"/>
      <p:bold r:id="rId9"/>
      <p:italic r:id="rId10"/>
    </p:embeddedFont>
    <p:embeddedFont>
      <p:font typeface="Montserrat Bold" pitchFamily="2" charset="77"/>
      <p:regular r:id="rId11"/>
      <p:bold r:id="rId12"/>
      <p:italic r:id="rId13"/>
    </p:embeddedFont>
    <p:embeddedFont>
      <p:font typeface="Montserrat Classic" pitchFamily="2" charset="77"/>
      <p:regular r:id="rId14"/>
      <p:bold r:id="rId15"/>
    </p:embeddedFont>
    <p:embeddedFont>
      <p:font typeface="Montserrat Classic Bold" pitchFamily="2" charset="77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8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presProps" Target="presProps.xml"/><Relationship Id="rId3" Type="http://schemas.openxmlformats.org/officeDocument/2006/relationships/font" Target="fonts/font1.fntdata"/><Relationship Id="rId21" Type="http://schemas.openxmlformats.org/officeDocument/2006/relationships/tableStyles" Target="tableStyle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891749"/>
            <a:ext cx="18288000" cy="1395251"/>
            <a:chOff x="0" y="0"/>
            <a:chExt cx="4816593" cy="3674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67473"/>
            </a:xfrm>
            <a:custGeom>
              <a:avLst/>
              <a:gdLst/>
              <a:ahLst/>
              <a:cxnLst/>
              <a:rect l="l" t="t" r="r" b="b"/>
              <a:pathLst>
                <a:path w="4816592" h="367473">
                  <a:moveTo>
                    <a:pt x="0" y="0"/>
                  </a:moveTo>
                  <a:lnTo>
                    <a:pt x="4816592" y="0"/>
                  </a:lnTo>
                  <a:lnTo>
                    <a:pt x="4816592" y="367473"/>
                  </a:lnTo>
                  <a:lnTo>
                    <a:pt x="0" y="367473"/>
                  </a:lnTo>
                  <a:close/>
                </a:path>
              </a:pathLst>
            </a:custGeom>
            <a:solidFill>
              <a:srgbClr val="CC8A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4816593" cy="3579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61394" y="25552"/>
            <a:ext cx="7193261" cy="10287000"/>
            <a:chOff x="0" y="0"/>
            <a:chExt cx="9591014" cy="137160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13515" t="24880" r="14744" b="6723"/>
            <a:stretch>
              <a:fillRect/>
            </a:stretch>
          </p:blipFill>
          <p:spPr>
            <a:xfrm>
              <a:off x="0" y="0"/>
              <a:ext cx="9591014" cy="13716000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461394" y="6974634"/>
            <a:ext cx="7193261" cy="2795716"/>
            <a:chOff x="0" y="0"/>
            <a:chExt cx="983495" cy="38224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83495" cy="382243"/>
            </a:xfrm>
            <a:custGeom>
              <a:avLst/>
              <a:gdLst/>
              <a:ahLst/>
              <a:cxnLst/>
              <a:rect l="l" t="t" r="r" b="b"/>
              <a:pathLst>
                <a:path w="983495" h="382243">
                  <a:moveTo>
                    <a:pt x="0" y="0"/>
                  </a:moveTo>
                  <a:lnTo>
                    <a:pt x="983495" y="0"/>
                  </a:lnTo>
                  <a:lnTo>
                    <a:pt x="983495" y="382243"/>
                  </a:lnTo>
                  <a:lnTo>
                    <a:pt x="0" y="382243"/>
                  </a:lnTo>
                  <a:close/>
                </a:path>
              </a:pathLst>
            </a:custGeom>
            <a:solidFill>
              <a:srgbClr val="781F10">
                <a:alpha val="7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983495" cy="4108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-95442" y="6955584"/>
            <a:ext cx="18478883" cy="3305864"/>
          </a:xfrm>
          <a:custGeom>
            <a:avLst/>
            <a:gdLst/>
            <a:ahLst/>
            <a:cxnLst/>
            <a:rect l="l" t="t" r="r" b="b"/>
            <a:pathLst>
              <a:path w="18478883" h="3305864">
                <a:moveTo>
                  <a:pt x="0" y="0"/>
                </a:moveTo>
                <a:lnTo>
                  <a:pt x="18478884" y="0"/>
                </a:lnTo>
                <a:lnTo>
                  <a:pt x="18478884" y="3305864"/>
                </a:lnTo>
                <a:lnTo>
                  <a:pt x="0" y="33058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</a:blip>
            <a:stretch>
              <a:fillRect t="-13341" b="-4876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094936" y="641690"/>
            <a:ext cx="3626551" cy="1662001"/>
          </a:xfrm>
          <a:custGeom>
            <a:avLst/>
            <a:gdLst/>
            <a:ahLst/>
            <a:cxnLst/>
            <a:rect l="l" t="t" r="r" b="b"/>
            <a:pathLst>
              <a:path w="3626551" h="1662001">
                <a:moveTo>
                  <a:pt x="0" y="0"/>
                </a:moveTo>
                <a:lnTo>
                  <a:pt x="3626551" y="0"/>
                </a:lnTo>
                <a:lnTo>
                  <a:pt x="3626551" y="1662001"/>
                </a:lnTo>
                <a:lnTo>
                  <a:pt x="0" y="16620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8094936" y="2598966"/>
            <a:ext cx="8557193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02"/>
              </a:lnSpc>
              <a:spcBef>
                <a:spcPct val="0"/>
              </a:spcBef>
            </a:pPr>
            <a:r>
              <a:rPr lang="en-US" sz="3751">
                <a:solidFill>
                  <a:srgbClr val="693F23"/>
                </a:solidFill>
                <a:latin typeface="Montserrat Classic Bold"/>
              </a:rPr>
              <a:t>ABOUT DEL MONTE GROUP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094936" y="3408591"/>
            <a:ext cx="9691479" cy="5133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0813" lvl="1" indent="-270407" algn="just">
              <a:lnSpc>
                <a:spcPts val="3757"/>
              </a:lnSpc>
              <a:buFont typeface="Arial"/>
              <a:buChar char="•"/>
            </a:pPr>
            <a:r>
              <a:rPr lang="en-US" sz="2504">
                <a:solidFill>
                  <a:srgbClr val="693F23"/>
                </a:solidFill>
                <a:latin typeface="Montserrat Classic"/>
              </a:rPr>
              <a:t>Since 1985, Del Monte Group has been helping individuals, families, and closely held businesses solve complex problems involving financial, tax, and estate concerns with unique integrated wealth management approaches. </a:t>
            </a:r>
          </a:p>
          <a:p>
            <a:pPr marL="540813" lvl="1" indent="-270407" algn="just">
              <a:lnSpc>
                <a:spcPts val="3757"/>
              </a:lnSpc>
              <a:buFont typeface="Arial"/>
              <a:buChar char="•"/>
            </a:pPr>
            <a:r>
              <a:rPr lang="en-US" sz="2504">
                <a:solidFill>
                  <a:srgbClr val="693F23"/>
                </a:solidFill>
                <a:latin typeface="Montserrat Classic"/>
              </a:rPr>
              <a:t>No, we’re not your typical investment management firm that’s here to talk only about how you’re going to retire. </a:t>
            </a:r>
          </a:p>
          <a:p>
            <a:pPr marL="540813" lvl="1" indent="-270407" algn="just">
              <a:lnSpc>
                <a:spcPts val="3757"/>
              </a:lnSpc>
              <a:buFont typeface="Arial"/>
              <a:buChar char="•"/>
            </a:pPr>
            <a:r>
              <a:rPr lang="en-US" sz="2504">
                <a:solidFill>
                  <a:srgbClr val="693F23"/>
                </a:solidFill>
                <a:latin typeface="Montserrat Classic"/>
              </a:rPr>
              <a:t>At DMG, we dig in to understand what money really means to you for long-term success and how we can take immediate action to help you live more of the life you want.</a:t>
            </a:r>
          </a:p>
          <a:p>
            <a:pPr algn="just">
              <a:lnSpc>
                <a:spcPts val="3007"/>
              </a:lnSpc>
            </a:pPr>
            <a:endParaRPr lang="en-US" sz="2504">
              <a:solidFill>
                <a:srgbClr val="693F23"/>
              </a:solidFill>
              <a:latin typeface="Montserrat Classi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84651" y="7339092"/>
            <a:ext cx="6346747" cy="2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6"/>
              </a:lnSpc>
            </a:pPr>
            <a:r>
              <a:rPr lang="en-US" sz="3304" dirty="0">
                <a:solidFill>
                  <a:srgbClr val="FFFFFF"/>
                </a:solidFill>
                <a:latin typeface="Montserrat Bold"/>
              </a:rPr>
              <a:t>Angela Wright, CFP®</a:t>
            </a:r>
          </a:p>
          <a:p>
            <a:pPr algn="ctr">
              <a:lnSpc>
                <a:spcPts val="3786"/>
              </a:lnSpc>
            </a:pPr>
            <a:r>
              <a:rPr lang="en-US" sz="2704" dirty="0">
                <a:solidFill>
                  <a:srgbClr val="FFFFFF"/>
                </a:solidFill>
                <a:latin typeface="Gotham Book" panose="02000603040000090004" pitchFamily="2" charset="77"/>
              </a:rPr>
              <a:t>President </a:t>
            </a:r>
          </a:p>
          <a:p>
            <a:pPr algn="ctr">
              <a:lnSpc>
                <a:spcPts val="3786"/>
              </a:lnSpc>
            </a:pPr>
            <a:r>
              <a:rPr lang="en-US" sz="2704" dirty="0">
                <a:solidFill>
                  <a:srgbClr val="FFFFFF"/>
                </a:solidFill>
                <a:latin typeface="Gotham Book" panose="02000603040000090004" pitchFamily="2" charset="77"/>
              </a:rPr>
              <a:t>925.736.6410</a:t>
            </a:r>
          </a:p>
          <a:p>
            <a:pPr algn="ctr">
              <a:lnSpc>
                <a:spcPts val="3786"/>
              </a:lnSpc>
            </a:pPr>
            <a:r>
              <a:rPr lang="en-US" sz="2704" dirty="0" err="1">
                <a:solidFill>
                  <a:srgbClr val="FFFFFF"/>
                </a:solidFill>
                <a:latin typeface="Gotham Book" panose="02000603040000090004" pitchFamily="2" charset="77"/>
              </a:rPr>
              <a:t>Angela@APlaceOfPossibility.com</a:t>
            </a:r>
            <a:endParaRPr lang="en-US" sz="2704" dirty="0">
              <a:solidFill>
                <a:srgbClr val="FFFFFF"/>
              </a:solidFill>
              <a:latin typeface="Gotham Book" panose="02000603040000090004" pitchFamily="2" charset="77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681118" y="9360775"/>
            <a:ext cx="7105296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3"/>
              </a:lnSpc>
              <a:spcBef>
                <a:spcPct val="0"/>
              </a:spcBef>
            </a:pPr>
            <a:r>
              <a:rPr lang="en-US" sz="2927">
                <a:solidFill>
                  <a:srgbClr val="FFFFFF"/>
                </a:solidFill>
                <a:latin typeface="Libre Baskerville"/>
              </a:rPr>
              <a:t>APlaceOfPossibility.com/MeetDMG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Macintosh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Libre Baskerville</vt:lpstr>
      <vt:lpstr>Montserrat Bold</vt:lpstr>
      <vt:lpstr>Montserrat Classic</vt:lpstr>
      <vt:lpstr>Arial</vt:lpstr>
      <vt:lpstr>Montserrat Classic Bold</vt:lpstr>
      <vt:lpstr>Calibri</vt:lpstr>
      <vt:lpstr>Gotham Book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DMG Angela's Savvy Senior Presentation</dc:title>
  <cp:lastModifiedBy>Susie Hays</cp:lastModifiedBy>
  <cp:revision>2</cp:revision>
  <dcterms:created xsi:type="dcterms:W3CDTF">2006-08-16T00:00:00Z</dcterms:created>
  <dcterms:modified xsi:type="dcterms:W3CDTF">2023-12-16T00:28:06Z</dcterms:modified>
  <dc:identifier>DAF29FSI7Js</dc:identifier>
</cp:coreProperties>
</file>