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bril Fatface" panose="02000503000000020003" pitchFamily="2" charset="77"/>
      <p:regular r:id="rId35"/>
    </p:embeddedFont>
    <p:embeddedFont>
      <p:font typeface="Bookman Old Style" panose="02050604050505020204" pitchFamily="18" charset="0"/>
      <p:regular r:id="rId36"/>
      <p:bold r:id="rId37"/>
      <p:italic r:id="rId38"/>
      <p:boldItalic r:id="rId39"/>
    </p:embeddedFont>
    <p:embeddedFont>
      <p:font typeface="Fraunces" pitchFamily="2" charset="77"/>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4ALgTPsAblyEbDzYzDP0yg39a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3"/>
    <p:restoredTop sz="94659"/>
  </p:normalViewPr>
  <p:slideViewPr>
    <p:cSldViewPr snapToGrid="0">
      <p:cViewPr varScale="1">
        <p:scale>
          <a:sx n="102" d="100"/>
          <a:sy n="102" d="100"/>
        </p:scale>
        <p:origin x="176" y="4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9e72d497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9e72d497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5% 6% 7% </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buy down</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15,500 per point on a </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2/1 buy down</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5 for one  year, second year 6, then regular rate</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permanently to buy it down</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7% at 970k</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lowest you can buy it down is 5.5%—   $61,000  permanent buy down —    6% of the purchase price for seller credit </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go to a rate calculator — difference in payment between 5% and 6%</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 goes into account— which pays down extra</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 if rates fall to 5% in a year, it goes to pay down the $$$— refinances or sell,  </a:t>
            </a:r>
            <a:endParaRPr sz="1050">
              <a:solidFill>
                <a:srgbClr val="202124"/>
              </a:solidFill>
              <a:highlight>
                <a:srgbClr val="F1F3F4"/>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202124"/>
                </a:solidFill>
                <a:highlight>
                  <a:srgbClr val="F1F3F4"/>
                </a:highlight>
                <a:latin typeface="Roboto"/>
                <a:ea typeface="Roboto"/>
                <a:cs typeface="Roboto"/>
                <a:sym typeface="Roboto"/>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1" name="Google Shape;21;p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2" name="Google Shape;22;p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4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jinesre.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idx="4294967295"/>
          </p:nvPr>
        </p:nvSpPr>
        <p:spPr>
          <a:xfrm>
            <a:off x="727950" y="1739400"/>
            <a:ext cx="7688100" cy="16647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chemeClr val="dk1"/>
              </a:buClr>
              <a:buSzPts val="2800"/>
              <a:buFont typeface="Arial"/>
              <a:buNone/>
            </a:pPr>
            <a:r>
              <a:rPr lang="en" sz="4650" b="0" i="0" u="none" strike="noStrike" cap="none" dirty="0">
                <a:solidFill>
                  <a:srgbClr val="000000"/>
                </a:solidFill>
                <a:latin typeface="Abril Fatface" panose="02000503000000020003" pitchFamily="2" charset="0"/>
                <a:ea typeface="Fraunces"/>
                <a:cs typeface="Fraunces"/>
                <a:sym typeface="Fraunces"/>
              </a:rPr>
              <a:t>Median Prices for Existing Family Homes</a:t>
            </a:r>
            <a:endParaRPr sz="2800" b="0" i="0" u="none" strike="noStrike" cap="none" dirty="0">
              <a:solidFill>
                <a:schemeClr val="dk1"/>
              </a:solidFill>
              <a:latin typeface="Abril Fatface" panose="02000503000000020003" pitchFamily="2" charset="0"/>
              <a:sym typeface="Arial"/>
            </a:endParaRPr>
          </a:p>
        </p:txBody>
      </p:sp>
      <p:pic>
        <p:nvPicPr>
          <p:cNvPr id="55" name="Google Shape;55;p1"/>
          <p:cNvPicPr preferRelativeResize="0"/>
          <p:nvPr/>
        </p:nvPicPr>
        <p:blipFill rotWithShape="1">
          <a:blip r:embed="rId3">
            <a:alphaModFix/>
          </a:blip>
          <a:srcRect/>
          <a:stretch/>
        </p:blipFill>
        <p:spPr>
          <a:xfrm>
            <a:off x="2653137" y="68751"/>
            <a:ext cx="3837725" cy="1739400"/>
          </a:xfrm>
          <a:prstGeom prst="rect">
            <a:avLst/>
          </a:prstGeom>
          <a:noFill/>
          <a:ln>
            <a:noFill/>
          </a:ln>
        </p:spPr>
      </p:pic>
      <p:pic>
        <p:nvPicPr>
          <p:cNvPr id="2" name="Picture 1">
            <a:extLst>
              <a:ext uri="{FF2B5EF4-FFF2-40B4-BE49-F238E27FC236}">
                <a16:creationId xmlns:a16="http://schemas.microsoft.com/office/drawing/2014/main" id="{48DCF365-0493-74E4-FE93-B9CDB19DB1A6}"/>
              </a:ext>
            </a:extLst>
          </p:cNvPr>
          <p:cNvPicPr>
            <a:picLocks noChangeAspect="1"/>
          </p:cNvPicPr>
          <p:nvPr/>
        </p:nvPicPr>
        <p:blipFill>
          <a:blip r:embed="rId4"/>
          <a:stretch>
            <a:fillRect/>
          </a:stretch>
        </p:blipFill>
        <p:spPr>
          <a:xfrm>
            <a:off x="103243" y="4741129"/>
            <a:ext cx="8937511" cy="4023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7"/>
        <p:cNvGrpSpPr/>
        <p:nvPr/>
      </p:nvGrpSpPr>
      <p:grpSpPr>
        <a:xfrm>
          <a:off x="0" y="0"/>
          <a:ext cx="0" cy="0"/>
          <a:chOff x="0" y="0"/>
          <a:chExt cx="0" cy="0"/>
        </a:xfrm>
      </p:grpSpPr>
      <p:pic>
        <p:nvPicPr>
          <p:cNvPr id="108" name="Google Shape;108;p10"/>
          <p:cNvPicPr preferRelativeResize="0"/>
          <p:nvPr/>
        </p:nvPicPr>
        <p:blipFill rotWithShape="1">
          <a:blip r:embed="rId3">
            <a:alphaModFix/>
          </a:blip>
          <a:srcRect/>
          <a:stretch/>
        </p:blipFill>
        <p:spPr>
          <a:xfrm>
            <a:off x="691500" y="0"/>
            <a:ext cx="7761876"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2"/>
        <p:cNvGrpSpPr/>
        <p:nvPr/>
      </p:nvGrpSpPr>
      <p:grpSpPr>
        <a:xfrm>
          <a:off x="0" y="0"/>
          <a:ext cx="0" cy="0"/>
          <a:chOff x="0" y="0"/>
          <a:chExt cx="0" cy="0"/>
        </a:xfrm>
      </p:grpSpPr>
      <p:pic>
        <p:nvPicPr>
          <p:cNvPr id="113" name="Google Shape;113;p11"/>
          <p:cNvPicPr preferRelativeResize="0"/>
          <p:nvPr/>
        </p:nvPicPr>
        <p:blipFill rotWithShape="1">
          <a:blip r:embed="rId3">
            <a:alphaModFix/>
          </a:blip>
          <a:srcRect/>
          <a:stretch/>
        </p:blipFill>
        <p:spPr>
          <a:xfrm>
            <a:off x="683725" y="0"/>
            <a:ext cx="7777401"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7"/>
        <p:cNvGrpSpPr/>
        <p:nvPr/>
      </p:nvGrpSpPr>
      <p:grpSpPr>
        <a:xfrm>
          <a:off x="0" y="0"/>
          <a:ext cx="0" cy="0"/>
          <a:chOff x="0" y="0"/>
          <a:chExt cx="0" cy="0"/>
        </a:xfrm>
      </p:grpSpPr>
      <p:pic>
        <p:nvPicPr>
          <p:cNvPr id="118" name="Google Shape;118;p12"/>
          <p:cNvPicPr preferRelativeResize="0"/>
          <p:nvPr/>
        </p:nvPicPr>
        <p:blipFill rotWithShape="1">
          <a:blip r:embed="rId3">
            <a:alphaModFix/>
          </a:blip>
          <a:srcRect/>
          <a:stretch/>
        </p:blipFill>
        <p:spPr>
          <a:xfrm>
            <a:off x="683725" y="0"/>
            <a:ext cx="7769649"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
        <p:cNvGrpSpPr/>
        <p:nvPr/>
      </p:nvGrpSpPr>
      <p:grpSpPr>
        <a:xfrm>
          <a:off x="0" y="0"/>
          <a:ext cx="0" cy="0"/>
          <a:chOff x="0" y="0"/>
          <a:chExt cx="0" cy="0"/>
        </a:xfrm>
      </p:grpSpPr>
      <p:pic>
        <p:nvPicPr>
          <p:cNvPr id="123" name="Google Shape;123;p13"/>
          <p:cNvPicPr preferRelativeResize="0"/>
          <p:nvPr/>
        </p:nvPicPr>
        <p:blipFill rotWithShape="1">
          <a:blip r:embed="rId3">
            <a:alphaModFix/>
          </a:blip>
          <a:srcRect/>
          <a:stretch/>
        </p:blipFill>
        <p:spPr>
          <a:xfrm>
            <a:off x="691500" y="0"/>
            <a:ext cx="7761876"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7"/>
        <p:cNvGrpSpPr/>
        <p:nvPr/>
      </p:nvGrpSpPr>
      <p:grpSpPr>
        <a:xfrm>
          <a:off x="0" y="0"/>
          <a:ext cx="0" cy="0"/>
          <a:chOff x="0" y="0"/>
          <a:chExt cx="0" cy="0"/>
        </a:xfrm>
      </p:grpSpPr>
      <p:pic>
        <p:nvPicPr>
          <p:cNvPr id="128" name="Google Shape;128;p14"/>
          <p:cNvPicPr preferRelativeResize="0"/>
          <p:nvPr/>
        </p:nvPicPr>
        <p:blipFill rotWithShape="1">
          <a:blip r:embed="rId3">
            <a:alphaModFix/>
          </a:blip>
          <a:srcRect/>
          <a:stretch/>
        </p:blipFill>
        <p:spPr>
          <a:xfrm>
            <a:off x="683725" y="0"/>
            <a:ext cx="7785174"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3">
            <a:alphaModFix/>
          </a:blip>
          <a:srcRect/>
          <a:stretch/>
        </p:blipFill>
        <p:spPr>
          <a:xfrm>
            <a:off x="691500" y="0"/>
            <a:ext cx="7761876"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7"/>
        <p:cNvGrpSpPr/>
        <p:nvPr/>
      </p:nvGrpSpPr>
      <p:grpSpPr>
        <a:xfrm>
          <a:off x="0" y="0"/>
          <a:ext cx="0" cy="0"/>
          <a:chOff x="0" y="0"/>
          <a:chExt cx="0" cy="0"/>
        </a:xfrm>
      </p:grpSpPr>
      <p:pic>
        <p:nvPicPr>
          <p:cNvPr id="138" name="Google Shape;138;p16"/>
          <p:cNvPicPr preferRelativeResize="0"/>
          <p:nvPr/>
        </p:nvPicPr>
        <p:blipFill rotWithShape="1">
          <a:blip r:embed="rId3">
            <a:alphaModFix/>
          </a:blip>
          <a:srcRect/>
          <a:stretch/>
        </p:blipFill>
        <p:spPr>
          <a:xfrm>
            <a:off x="683725" y="0"/>
            <a:ext cx="7769651"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2"/>
        <p:cNvGrpSpPr/>
        <p:nvPr/>
      </p:nvGrpSpPr>
      <p:grpSpPr>
        <a:xfrm>
          <a:off x="0" y="0"/>
          <a:ext cx="0" cy="0"/>
          <a:chOff x="0" y="0"/>
          <a:chExt cx="0" cy="0"/>
        </a:xfrm>
      </p:grpSpPr>
      <p:sp>
        <p:nvSpPr>
          <p:cNvPr id="143" name="Google Shape;143;p17"/>
          <p:cNvSpPr txBox="1">
            <a:spLocks noGrp="1"/>
          </p:cNvSpPr>
          <p:nvPr>
            <p:ph type="ctrTitle"/>
          </p:nvPr>
        </p:nvSpPr>
        <p:spPr>
          <a:xfrm>
            <a:off x="311700" y="1740300"/>
            <a:ext cx="8520600" cy="16629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dirty="0">
                <a:latin typeface="Abril Fatface" panose="02000503000000020003" pitchFamily="2" charset="0"/>
                <a:ea typeface="Fraunces"/>
                <a:cs typeface="Fraunces"/>
                <a:sym typeface="Fraunces"/>
              </a:rPr>
              <a:t>Most Expensive vs Most Affordable</a:t>
            </a:r>
            <a:endParaRPr dirty="0">
              <a:latin typeface="Abril Fatface" panose="02000503000000020003" pitchFamily="2" charset="0"/>
              <a:ea typeface="Fraunces"/>
              <a:cs typeface="Fraunces"/>
              <a:sym typeface="Fraunces"/>
            </a:endParaRPr>
          </a:p>
        </p:txBody>
      </p:sp>
      <p:pic>
        <p:nvPicPr>
          <p:cNvPr id="144" name="Google Shape;144;p17"/>
          <p:cNvPicPr preferRelativeResize="0"/>
          <p:nvPr/>
        </p:nvPicPr>
        <p:blipFill rotWithShape="1">
          <a:blip r:embed="rId3">
            <a:alphaModFix/>
          </a:blip>
          <a:srcRect/>
          <a:stretch/>
        </p:blipFill>
        <p:spPr>
          <a:xfrm>
            <a:off x="2653137" y="68751"/>
            <a:ext cx="3837725" cy="1739400"/>
          </a:xfrm>
          <a:prstGeom prst="rect">
            <a:avLst/>
          </a:prstGeom>
          <a:noFill/>
          <a:ln>
            <a:noFill/>
          </a:ln>
        </p:spPr>
      </p:pic>
      <p:sp>
        <p:nvSpPr>
          <p:cNvPr id="2" name="Google Shape;227;p31">
            <a:extLst>
              <a:ext uri="{FF2B5EF4-FFF2-40B4-BE49-F238E27FC236}">
                <a16:creationId xmlns:a16="http://schemas.microsoft.com/office/drawing/2014/main" id="{C0D0193C-E62D-7AC0-74F4-B1C9973C943A}"/>
              </a:ext>
            </a:extLst>
          </p:cNvPr>
          <p:cNvSpPr txBox="1">
            <a:spLocks/>
          </p:cNvSpPr>
          <p:nvPr/>
        </p:nvSpPr>
        <p:spPr>
          <a:xfrm>
            <a:off x="110002" y="4828987"/>
            <a:ext cx="8923994" cy="368655"/>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BO" dirty="0">
                <a:solidFill>
                  <a:schemeClr val="dk1"/>
                </a:solidFill>
                <a:highlight>
                  <a:schemeClr val="lt2"/>
                </a:highlight>
                <a:latin typeface="Abril Fatface"/>
                <a:ea typeface="Abril Fatface"/>
                <a:cs typeface="Abril Fatface"/>
                <a:sym typeface="Abril Fatface"/>
              </a:rPr>
              <a:t>www.JinesRE.com     -     Nathan@JinesRE.com     -     Phone: 510-220-4714</a:t>
            </a:r>
          </a:p>
          <a:p>
            <a:pPr marL="0" indent="0"/>
            <a:endParaRPr lang="es-BO" dirty="0">
              <a:solidFill>
                <a:schemeClr val="dk1"/>
              </a:solidFill>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8"/>
        <p:cNvGrpSpPr/>
        <p:nvPr/>
      </p:nvGrpSpPr>
      <p:grpSpPr>
        <a:xfrm>
          <a:off x="0" y="0"/>
          <a:ext cx="0" cy="0"/>
          <a:chOff x="0" y="0"/>
          <a:chExt cx="0" cy="0"/>
        </a:xfrm>
      </p:grpSpPr>
      <p:pic>
        <p:nvPicPr>
          <p:cNvPr id="149" name="Google Shape;149;p18" title="Atherton Median Sold Prices 2023"/>
          <p:cNvPicPr preferRelativeResize="0"/>
          <p:nvPr/>
        </p:nvPicPr>
        <p:blipFill rotWithShape="1">
          <a:blip r:embed="rId3">
            <a:alphaModFix/>
          </a:blip>
          <a:srcRect/>
          <a:stretch/>
        </p:blipFill>
        <p:spPr>
          <a:xfrm>
            <a:off x="691500" y="0"/>
            <a:ext cx="7754102" cy="5143500"/>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3654533" y="54999"/>
            <a:ext cx="1834934" cy="831900"/>
          </a:xfrm>
          <a:prstGeom prst="rect">
            <a:avLst/>
          </a:prstGeom>
          <a:noFill/>
          <a:ln>
            <a:noFill/>
          </a:ln>
        </p:spPr>
      </p:pic>
      <p:sp>
        <p:nvSpPr>
          <p:cNvPr id="2" name="TextBox 1">
            <a:extLst>
              <a:ext uri="{FF2B5EF4-FFF2-40B4-BE49-F238E27FC236}">
                <a16:creationId xmlns:a16="http://schemas.microsoft.com/office/drawing/2014/main" id="{B135FDB0-B625-5C52-F4EC-1E90648E5B8D}"/>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4"/>
        <p:cNvGrpSpPr/>
        <p:nvPr/>
      </p:nvGrpSpPr>
      <p:grpSpPr>
        <a:xfrm>
          <a:off x="0" y="0"/>
          <a:ext cx="0" cy="0"/>
          <a:chOff x="0" y="0"/>
          <a:chExt cx="0" cy="0"/>
        </a:xfrm>
      </p:grpSpPr>
      <p:pic>
        <p:nvPicPr>
          <p:cNvPr id="155" name="Google Shape;155;p19"/>
          <p:cNvPicPr preferRelativeResize="0"/>
          <p:nvPr/>
        </p:nvPicPr>
        <p:blipFill rotWithShape="1">
          <a:blip r:embed="rId3">
            <a:alphaModFix/>
          </a:blip>
          <a:srcRect/>
          <a:stretch/>
        </p:blipFill>
        <p:spPr>
          <a:xfrm>
            <a:off x="691500" y="0"/>
            <a:ext cx="7761876"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9"/>
        <p:cNvGrpSpPr/>
        <p:nvPr/>
      </p:nvGrpSpPr>
      <p:grpSpPr>
        <a:xfrm>
          <a:off x="0" y="0"/>
          <a:ext cx="0" cy="0"/>
          <a:chOff x="0" y="0"/>
          <a:chExt cx="0" cy="0"/>
        </a:xfrm>
      </p:grpSpPr>
      <p:pic>
        <p:nvPicPr>
          <p:cNvPr id="60" name="Google Shape;60;p2" title="SF Bay Area"/>
          <p:cNvPicPr preferRelativeResize="0"/>
          <p:nvPr/>
        </p:nvPicPr>
        <p:blipFill rotWithShape="1">
          <a:blip r:embed="rId3">
            <a:alphaModFix/>
          </a:blip>
          <a:srcRect/>
          <a:stretch/>
        </p:blipFill>
        <p:spPr>
          <a:xfrm>
            <a:off x="691500" y="0"/>
            <a:ext cx="7777401" cy="5143499"/>
          </a:xfrm>
          <a:prstGeom prst="rect">
            <a:avLst/>
          </a:prstGeom>
          <a:noFill/>
          <a:ln>
            <a:noFill/>
          </a:ln>
        </p:spPr>
      </p:pic>
      <p:pic>
        <p:nvPicPr>
          <p:cNvPr id="61" name="Google Shape;61;p2"/>
          <p:cNvPicPr preferRelativeResize="0"/>
          <p:nvPr/>
        </p:nvPicPr>
        <p:blipFill rotWithShape="1">
          <a:blip r:embed="rId4">
            <a:alphaModFix/>
          </a:blip>
          <a:srcRect/>
          <a:stretch/>
        </p:blipFill>
        <p:spPr>
          <a:xfrm>
            <a:off x="691500" y="4468871"/>
            <a:ext cx="1488037" cy="674628"/>
          </a:xfrm>
          <a:prstGeom prst="rect">
            <a:avLst/>
          </a:prstGeom>
          <a:noFill/>
          <a:ln>
            <a:noFill/>
          </a:ln>
        </p:spPr>
      </p:pic>
      <p:sp>
        <p:nvSpPr>
          <p:cNvPr id="6" name="TextBox 5">
            <a:extLst>
              <a:ext uri="{FF2B5EF4-FFF2-40B4-BE49-F238E27FC236}">
                <a16:creationId xmlns:a16="http://schemas.microsoft.com/office/drawing/2014/main" id="{DF4B58BE-8BCE-079E-B6C5-62D5FF3D7F00}"/>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9"/>
        <p:cNvGrpSpPr/>
        <p:nvPr/>
      </p:nvGrpSpPr>
      <p:grpSpPr>
        <a:xfrm>
          <a:off x="0" y="0"/>
          <a:ext cx="0" cy="0"/>
          <a:chOff x="0" y="0"/>
          <a:chExt cx="0" cy="0"/>
        </a:xfrm>
      </p:grpSpPr>
      <p:sp>
        <p:nvSpPr>
          <p:cNvPr id="160" name="Google Shape;160;p2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1" name="Google Shape;161;p20"/>
          <p:cNvSpPr txBox="1">
            <a:spLocks noGrp="1"/>
          </p:cNvSpPr>
          <p:nvPr>
            <p:ph type="title"/>
          </p:nvPr>
        </p:nvSpPr>
        <p:spPr>
          <a:xfrm>
            <a:off x="311699"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4650" dirty="0">
                <a:latin typeface="Abril Fatface" panose="02000503000000020003" pitchFamily="2" charset="0"/>
                <a:ea typeface="Fraunces"/>
                <a:cs typeface="Fraunces"/>
                <a:sym typeface="Fraunces"/>
              </a:rPr>
              <a:t>BAY AREA</a:t>
            </a:r>
            <a:endParaRPr sz="4650" dirty="0">
              <a:latin typeface="Abril Fatface" panose="02000503000000020003" pitchFamily="2" charset="0"/>
              <a:ea typeface="Fraunces"/>
              <a:cs typeface="Fraunces"/>
              <a:sym typeface="Fraunces"/>
            </a:endParaRPr>
          </a:p>
        </p:txBody>
      </p:sp>
      <p:pic>
        <p:nvPicPr>
          <p:cNvPr id="162" name="Google Shape;162;p20"/>
          <p:cNvPicPr preferRelativeResize="0"/>
          <p:nvPr/>
        </p:nvPicPr>
        <p:blipFill rotWithShape="1">
          <a:blip r:embed="rId3">
            <a:alphaModFix/>
          </a:blip>
          <a:srcRect/>
          <a:stretch/>
        </p:blipFill>
        <p:spPr>
          <a:xfrm>
            <a:off x="2653137" y="68751"/>
            <a:ext cx="3837725" cy="1739400"/>
          </a:xfrm>
          <a:prstGeom prst="rect">
            <a:avLst/>
          </a:prstGeom>
          <a:noFill/>
          <a:ln>
            <a:noFill/>
          </a:ln>
        </p:spPr>
      </p:pic>
      <p:sp>
        <p:nvSpPr>
          <p:cNvPr id="2" name="Google Shape;227;p31">
            <a:extLst>
              <a:ext uri="{FF2B5EF4-FFF2-40B4-BE49-F238E27FC236}">
                <a16:creationId xmlns:a16="http://schemas.microsoft.com/office/drawing/2014/main" id="{055BF8D7-0FC1-794F-AF40-FFF14849A6A3}"/>
              </a:ext>
            </a:extLst>
          </p:cNvPr>
          <p:cNvSpPr txBox="1">
            <a:spLocks/>
          </p:cNvSpPr>
          <p:nvPr/>
        </p:nvSpPr>
        <p:spPr>
          <a:xfrm>
            <a:off x="110002" y="4706094"/>
            <a:ext cx="8923994" cy="368655"/>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BO" dirty="0">
                <a:solidFill>
                  <a:schemeClr val="dk1"/>
                </a:solidFill>
                <a:highlight>
                  <a:schemeClr val="lt2"/>
                </a:highlight>
                <a:latin typeface="Abril Fatface"/>
                <a:ea typeface="Abril Fatface"/>
                <a:cs typeface="Abril Fatface"/>
                <a:sym typeface="Abril Fatface"/>
              </a:rPr>
              <a:t>www.JinesRE.com     -     Nathan@JinesRE.com     -     Phone: 510-220-4714</a:t>
            </a:r>
          </a:p>
          <a:p>
            <a:pPr marL="0" indent="0"/>
            <a:endParaRPr lang="es-BO" dirty="0">
              <a:solidFill>
                <a:schemeClr val="dk1"/>
              </a:solidFill>
              <a:highlight>
                <a:schemeClr val="l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6"/>
        <p:cNvGrpSpPr/>
        <p:nvPr/>
      </p:nvGrpSpPr>
      <p:grpSpPr>
        <a:xfrm>
          <a:off x="0" y="0"/>
          <a:ext cx="0" cy="0"/>
          <a:chOff x="0" y="0"/>
          <a:chExt cx="0" cy="0"/>
        </a:xfrm>
      </p:grpSpPr>
      <p:pic>
        <p:nvPicPr>
          <p:cNvPr id="167" name="Google Shape;167;p21"/>
          <p:cNvPicPr preferRelativeResize="0"/>
          <p:nvPr/>
        </p:nvPicPr>
        <p:blipFill rotWithShape="1">
          <a:blip r:embed="rId3">
            <a:alphaModFix/>
          </a:blip>
          <a:srcRect/>
          <a:stretch/>
        </p:blipFill>
        <p:spPr>
          <a:xfrm>
            <a:off x="683725" y="0"/>
            <a:ext cx="7777401"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1"/>
        <p:cNvGrpSpPr/>
        <p:nvPr/>
      </p:nvGrpSpPr>
      <p:grpSpPr>
        <a:xfrm>
          <a:off x="0" y="0"/>
          <a:ext cx="0" cy="0"/>
          <a:chOff x="0" y="0"/>
          <a:chExt cx="0" cy="0"/>
        </a:xfrm>
      </p:grpSpPr>
      <p:pic>
        <p:nvPicPr>
          <p:cNvPr id="172" name="Google Shape;172;p22"/>
          <p:cNvPicPr preferRelativeResize="0"/>
          <p:nvPr/>
        </p:nvPicPr>
        <p:blipFill rotWithShape="1">
          <a:blip r:embed="rId3">
            <a:alphaModFix/>
          </a:blip>
          <a:srcRect/>
          <a:stretch/>
        </p:blipFill>
        <p:spPr>
          <a:xfrm>
            <a:off x="683725" y="0"/>
            <a:ext cx="7777401"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a:stretch/>
        </p:blipFill>
        <p:spPr>
          <a:xfrm>
            <a:off x="691500" y="0"/>
            <a:ext cx="7769625"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pic>
        <p:nvPicPr>
          <p:cNvPr id="182" name="Google Shape;182;p24"/>
          <p:cNvPicPr preferRelativeResize="0"/>
          <p:nvPr/>
        </p:nvPicPr>
        <p:blipFill rotWithShape="1">
          <a:blip r:embed="rId3">
            <a:alphaModFix/>
          </a:blip>
          <a:srcRect/>
          <a:stretch/>
        </p:blipFill>
        <p:spPr>
          <a:xfrm>
            <a:off x="691500" y="0"/>
            <a:ext cx="7777399"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6"/>
        <p:cNvGrpSpPr/>
        <p:nvPr/>
      </p:nvGrpSpPr>
      <p:grpSpPr>
        <a:xfrm>
          <a:off x="0" y="0"/>
          <a:ext cx="0" cy="0"/>
          <a:chOff x="0" y="0"/>
          <a:chExt cx="0" cy="0"/>
        </a:xfrm>
      </p:grpSpPr>
      <p:pic>
        <p:nvPicPr>
          <p:cNvPr id="187" name="Google Shape;187;p25"/>
          <p:cNvPicPr preferRelativeResize="0"/>
          <p:nvPr/>
        </p:nvPicPr>
        <p:blipFill rotWithShape="1">
          <a:blip r:embed="rId3">
            <a:alphaModFix/>
          </a:blip>
          <a:srcRect/>
          <a:stretch/>
        </p:blipFill>
        <p:spPr>
          <a:xfrm>
            <a:off x="691500" y="0"/>
            <a:ext cx="7761876"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1"/>
        <p:cNvGrpSpPr/>
        <p:nvPr/>
      </p:nvGrpSpPr>
      <p:grpSpPr>
        <a:xfrm>
          <a:off x="0" y="0"/>
          <a:ext cx="0" cy="0"/>
          <a:chOff x="0" y="0"/>
          <a:chExt cx="0" cy="0"/>
        </a:xfrm>
      </p:grpSpPr>
      <p:pic>
        <p:nvPicPr>
          <p:cNvPr id="192" name="Google Shape;192;p26"/>
          <p:cNvPicPr preferRelativeResize="0"/>
          <p:nvPr/>
        </p:nvPicPr>
        <p:blipFill rotWithShape="1">
          <a:blip r:embed="rId3">
            <a:alphaModFix/>
          </a:blip>
          <a:srcRect/>
          <a:stretch/>
        </p:blipFill>
        <p:spPr>
          <a:xfrm>
            <a:off x="683725" y="0"/>
            <a:ext cx="7777401"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6"/>
        <p:cNvGrpSpPr/>
        <p:nvPr/>
      </p:nvGrpSpPr>
      <p:grpSpPr>
        <a:xfrm>
          <a:off x="0" y="0"/>
          <a:ext cx="0" cy="0"/>
          <a:chOff x="0" y="0"/>
          <a:chExt cx="0" cy="0"/>
        </a:xfrm>
      </p:grpSpPr>
      <p:sp>
        <p:nvSpPr>
          <p:cNvPr id="197" name="Google Shape;197;p27"/>
          <p:cNvSpPr txBox="1">
            <a:spLocks noGrp="1"/>
          </p:cNvSpPr>
          <p:nvPr>
            <p:ph type="ctrTitle"/>
          </p:nvPr>
        </p:nvSpPr>
        <p:spPr>
          <a:xfrm>
            <a:off x="366100" y="2136300"/>
            <a:ext cx="8520600" cy="8709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dirty="0">
                <a:latin typeface="Abril Fatface" panose="02000503000000020003" pitchFamily="2" charset="0"/>
                <a:ea typeface="Fraunces"/>
                <a:cs typeface="Fraunces"/>
                <a:sym typeface="Fraunces"/>
              </a:rPr>
              <a:t>Jines Real Estate Group</a:t>
            </a:r>
            <a:endParaRPr dirty="0">
              <a:latin typeface="Abril Fatface" panose="02000503000000020003" pitchFamily="2" charset="0"/>
              <a:ea typeface="Fraunces"/>
              <a:cs typeface="Fraunces"/>
              <a:sym typeface="Fraunces"/>
            </a:endParaRPr>
          </a:p>
        </p:txBody>
      </p:sp>
      <p:pic>
        <p:nvPicPr>
          <p:cNvPr id="198" name="Google Shape;198;p27"/>
          <p:cNvPicPr preferRelativeResize="0"/>
          <p:nvPr/>
        </p:nvPicPr>
        <p:blipFill rotWithShape="1">
          <a:blip r:embed="rId3">
            <a:alphaModFix/>
          </a:blip>
          <a:srcRect/>
          <a:stretch/>
        </p:blipFill>
        <p:spPr>
          <a:xfrm>
            <a:off x="2653137" y="396900"/>
            <a:ext cx="3837725" cy="1739400"/>
          </a:xfrm>
          <a:prstGeom prst="rect">
            <a:avLst/>
          </a:prstGeom>
          <a:noFill/>
          <a:ln>
            <a:noFill/>
          </a:ln>
        </p:spPr>
      </p:pic>
      <p:sp>
        <p:nvSpPr>
          <p:cNvPr id="2" name="Google Shape;227;p31">
            <a:extLst>
              <a:ext uri="{FF2B5EF4-FFF2-40B4-BE49-F238E27FC236}">
                <a16:creationId xmlns:a16="http://schemas.microsoft.com/office/drawing/2014/main" id="{C1637317-0AF4-E725-DCBA-EBE1793F2A4C}"/>
              </a:ext>
            </a:extLst>
          </p:cNvPr>
          <p:cNvSpPr txBox="1">
            <a:spLocks/>
          </p:cNvSpPr>
          <p:nvPr/>
        </p:nvSpPr>
        <p:spPr>
          <a:xfrm>
            <a:off x="164403" y="4774845"/>
            <a:ext cx="8923994" cy="368655"/>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BO" dirty="0">
                <a:solidFill>
                  <a:schemeClr val="dk1"/>
                </a:solidFill>
                <a:highlight>
                  <a:schemeClr val="lt2"/>
                </a:highlight>
                <a:latin typeface="Abril Fatface"/>
                <a:ea typeface="Abril Fatface"/>
                <a:cs typeface="Abril Fatface"/>
                <a:sym typeface="Abril Fatface"/>
              </a:rPr>
              <a:t>www.JinesRE.com     -     Nathan@JinesRE.com     -     Phone: 510-220-4714</a:t>
            </a:r>
          </a:p>
          <a:p>
            <a:pPr marL="0" indent="0"/>
            <a:endParaRPr lang="es-BO" dirty="0">
              <a:solidFill>
                <a:schemeClr val="dk1"/>
              </a:solidFill>
              <a:highlight>
                <a:schemeClr val="lt1"/>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2"/>
        <p:cNvGrpSpPr/>
        <p:nvPr/>
      </p:nvGrpSpPr>
      <p:grpSpPr>
        <a:xfrm>
          <a:off x="0" y="0"/>
          <a:ext cx="0" cy="0"/>
          <a:chOff x="0" y="0"/>
          <a:chExt cx="0" cy="0"/>
        </a:xfrm>
      </p:grpSpPr>
      <p:sp>
        <p:nvSpPr>
          <p:cNvPr id="203" name="Google Shape;203;g29e72d497b1_0_0"/>
          <p:cNvSpPr txBox="1">
            <a:spLocks noGrp="1"/>
          </p:cNvSpPr>
          <p:nvPr>
            <p:ph type="ctrTitle"/>
          </p:nvPr>
        </p:nvSpPr>
        <p:spPr>
          <a:xfrm>
            <a:off x="311700" y="1059382"/>
            <a:ext cx="8520600" cy="1429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dirty="0">
              <a:latin typeface="Fraunces"/>
              <a:ea typeface="Fraunces"/>
              <a:cs typeface="Fraunces"/>
              <a:sym typeface="Fraunces"/>
            </a:endParaRPr>
          </a:p>
          <a:p>
            <a:pPr marL="0" lvl="0" indent="0" algn="ctr" rtl="0">
              <a:spcBef>
                <a:spcPts val="0"/>
              </a:spcBef>
              <a:spcAft>
                <a:spcPts val="0"/>
              </a:spcAft>
              <a:buNone/>
            </a:pPr>
            <a:r>
              <a:rPr lang="en" sz="2122" dirty="0">
                <a:latin typeface="Bookman Old Style" panose="02050604050505020204" pitchFamily="18" charset="0"/>
                <a:ea typeface="Fraunces"/>
                <a:cs typeface="Fraunces"/>
                <a:sym typeface="Fraunces"/>
              </a:rPr>
              <a:t>“We know how hard you have worked to get where you are. So when it's time to buy or sell, you should be able to lean on someone else. We relieve the pressure with results-oriented advice and an exclusive service experience."</a:t>
            </a:r>
            <a:endParaRPr sz="2122" dirty="0">
              <a:latin typeface="Bookman Old Style" panose="02050604050505020204" pitchFamily="18" charset="0"/>
              <a:ea typeface="Fraunces"/>
              <a:cs typeface="Fraunces"/>
              <a:sym typeface="Fraunces"/>
            </a:endParaRPr>
          </a:p>
        </p:txBody>
      </p:sp>
      <p:sp>
        <p:nvSpPr>
          <p:cNvPr id="204" name="Google Shape;204;g29e72d497b1_0_0"/>
          <p:cNvSpPr txBox="1">
            <a:spLocks noGrp="1"/>
          </p:cNvSpPr>
          <p:nvPr>
            <p:ph type="subTitle" idx="1"/>
          </p:nvPr>
        </p:nvSpPr>
        <p:spPr>
          <a:xfrm>
            <a:off x="3634695" y="2724465"/>
            <a:ext cx="1874609" cy="5040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sz="2400" dirty="0">
                <a:solidFill>
                  <a:schemeClr val="tx1"/>
                </a:solidFill>
                <a:latin typeface="Abril Fatface" panose="02000503000000020003" pitchFamily="2" charset="0"/>
                <a:ea typeface="Fraunces"/>
                <a:cs typeface="Fraunces"/>
                <a:sym typeface="Fraunces"/>
              </a:rPr>
              <a:t>Nathan Jines</a:t>
            </a:r>
            <a:endParaRPr sz="2400" dirty="0">
              <a:solidFill>
                <a:schemeClr val="tx1"/>
              </a:solidFill>
              <a:latin typeface="Abril Fatface" panose="02000503000000020003" pitchFamily="2" charset="0"/>
              <a:ea typeface="Fraunces"/>
              <a:cs typeface="Fraunces"/>
              <a:sym typeface="Fraunces"/>
            </a:endParaRPr>
          </a:p>
        </p:txBody>
      </p:sp>
      <p:sp>
        <p:nvSpPr>
          <p:cNvPr id="2" name="TextBox 1">
            <a:extLst>
              <a:ext uri="{FF2B5EF4-FFF2-40B4-BE49-F238E27FC236}">
                <a16:creationId xmlns:a16="http://schemas.microsoft.com/office/drawing/2014/main" id="{CF78559C-DC80-E2D2-5264-0B5F7377C00F}"/>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8"/>
        <p:cNvGrpSpPr/>
        <p:nvPr/>
      </p:nvGrpSpPr>
      <p:grpSpPr>
        <a:xfrm>
          <a:off x="0" y="0"/>
          <a:ext cx="0" cy="0"/>
          <a:chOff x="0" y="0"/>
          <a:chExt cx="0" cy="0"/>
        </a:xfrm>
      </p:grpSpPr>
      <p:pic>
        <p:nvPicPr>
          <p:cNvPr id="209" name="Google Shape;209;p28"/>
          <p:cNvPicPr preferRelativeResize="0"/>
          <p:nvPr/>
        </p:nvPicPr>
        <p:blipFill rotWithShape="1">
          <a:blip r:embed="rId3">
            <a:alphaModFix/>
          </a:blip>
          <a:srcRect/>
          <a:stretch/>
        </p:blipFill>
        <p:spPr>
          <a:xfrm>
            <a:off x="659300" y="0"/>
            <a:ext cx="7786299" cy="5143501"/>
          </a:xfrm>
          <a:prstGeom prst="rect">
            <a:avLst/>
          </a:prstGeom>
          <a:noFill/>
          <a:ln>
            <a:noFill/>
          </a:ln>
        </p:spPr>
      </p:pic>
      <p:pic>
        <p:nvPicPr>
          <p:cNvPr id="210" name="Google Shape;210;p28"/>
          <p:cNvPicPr preferRelativeResize="0"/>
          <p:nvPr/>
        </p:nvPicPr>
        <p:blipFill rotWithShape="1">
          <a:blip r:embed="rId4">
            <a:alphaModFix/>
          </a:blip>
          <a:srcRect/>
          <a:stretch/>
        </p:blipFill>
        <p:spPr>
          <a:xfrm>
            <a:off x="691500" y="4633877"/>
            <a:ext cx="1124081" cy="509622"/>
          </a:xfrm>
          <a:prstGeom prst="rect">
            <a:avLst/>
          </a:prstGeom>
          <a:noFill/>
          <a:ln>
            <a:noFill/>
          </a:ln>
        </p:spPr>
      </p:pic>
      <p:sp>
        <p:nvSpPr>
          <p:cNvPr id="2" name="TextBox 1">
            <a:extLst>
              <a:ext uri="{FF2B5EF4-FFF2-40B4-BE49-F238E27FC236}">
                <a16:creationId xmlns:a16="http://schemas.microsoft.com/office/drawing/2014/main" id="{484C372E-C708-14D2-EF4D-FCD793036386}"/>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5"/>
        <p:cNvGrpSpPr/>
        <p:nvPr/>
      </p:nvGrpSpPr>
      <p:grpSpPr>
        <a:xfrm>
          <a:off x="0" y="0"/>
          <a:ext cx="0" cy="0"/>
          <a:chOff x="0" y="0"/>
          <a:chExt cx="0" cy="0"/>
        </a:xfrm>
      </p:grpSpPr>
      <p:pic>
        <p:nvPicPr>
          <p:cNvPr id="66" name="Google Shape;66;p3" title="San Francisco"/>
          <p:cNvPicPr preferRelativeResize="0"/>
          <p:nvPr/>
        </p:nvPicPr>
        <p:blipFill rotWithShape="1">
          <a:blip r:embed="rId3">
            <a:alphaModFix/>
          </a:blip>
          <a:srcRect/>
          <a:stretch/>
        </p:blipFill>
        <p:spPr>
          <a:xfrm>
            <a:off x="666475" y="0"/>
            <a:ext cx="7794651" cy="5143501"/>
          </a:xfrm>
          <a:prstGeom prst="rect">
            <a:avLst/>
          </a:prstGeom>
          <a:noFill/>
          <a:ln>
            <a:noFill/>
          </a:ln>
        </p:spPr>
      </p:pic>
      <p:pic>
        <p:nvPicPr>
          <p:cNvPr id="67" name="Google Shape;67;p3"/>
          <p:cNvPicPr preferRelativeResize="0"/>
          <p:nvPr/>
        </p:nvPicPr>
        <p:blipFill rotWithShape="1">
          <a:blip r:embed="rId4">
            <a:alphaModFix/>
          </a:blip>
          <a:srcRect/>
          <a:stretch/>
        </p:blipFill>
        <p:spPr>
          <a:xfrm>
            <a:off x="666475" y="4466785"/>
            <a:ext cx="1493649" cy="676715"/>
          </a:xfrm>
          <a:prstGeom prst="rect">
            <a:avLst/>
          </a:prstGeom>
          <a:noFill/>
          <a:ln>
            <a:noFill/>
          </a:ln>
        </p:spPr>
      </p:pic>
      <p:sp>
        <p:nvSpPr>
          <p:cNvPr id="3" name="TextBox 2">
            <a:extLst>
              <a:ext uri="{FF2B5EF4-FFF2-40B4-BE49-F238E27FC236}">
                <a16:creationId xmlns:a16="http://schemas.microsoft.com/office/drawing/2014/main" id="{140041A2-9069-90D8-D61C-3C5E9FBAD146}"/>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4"/>
        <p:cNvGrpSpPr/>
        <p:nvPr/>
      </p:nvGrpSpPr>
      <p:grpSpPr>
        <a:xfrm>
          <a:off x="0" y="0"/>
          <a:ext cx="0" cy="0"/>
          <a:chOff x="0" y="0"/>
          <a:chExt cx="0" cy="0"/>
        </a:xfrm>
      </p:grpSpPr>
      <p:pic>
        <p:nvPicPr>
          <p:cNvPr id="215" name="Google Shape;215;p29"/>
          <p:cNvPicPr preferRelativeResize="0"/>
          <p:nvPr/>
        </p:nvPicPr>
        <p:blipFill rotWithShape="1">
          <a:blip r:embed="rId3">
            <a:alphaModFix/>
          </a:blip>
          <a:srcRect/>
          <a:stretch/>
        </p:blipFill>
        <p:spPr>
          <a:xfrm>
            <a:off x="1635869" y="199380"/>
            <a:ext cx="5967275" cy="4523874"/>
          </a:xfrm>
          <a:prstGeom prst="rect">
            <a:avLst/>
          </a:prstGeom>
          <a:noFill/>
          <a:ln>
            <a:noFill/>
          </a:ln>
        </p:spPr>
      </p:pic>
      <p:pic>
        <p:nvPicPr>
          <p:cNvPr id="216" name="Google Shape;216;p29"/>
          <p:cNvPicPr preferRelativeResize="0"/>
          <p:nvPr/>
        </p:nvPicPr>
        <p:blipFill rotWithShape="1">
          <a:blip r:embed="rId4">
            <a:alphaModFix/>
          </a:blip>
          <a:srcRect/>
          <a:stretch/>
        </p:blipFill>
        <p:spPr>
          <a:xfrm>
            <a:off x="1690870" y="288758"/>
            <a:ext cx="1849851" cy="928150"/>
          </a:xfrm>
          <a:prstGeom prst="rect">
            <a:avLst/>
          </a:prstGeom>
          <a:noFill/>
          <a:ln>
            <a:noFill/>
          </a:ln>
        </p:spPr>
      </p:pic>
      <p:sp>
        <p:nvSpPr>
          <p:cNvPr id="2" name="TextBox 1">
            <a:extLst>
              <a:ext uri="{FF2B5EF4-FFF2-40B4-BE49-F238E27FC236}">
                <a16:creationId xmlns:a16="http://schemas.microsoft.com/office/drawing/2014/main" id="{12F819B9-D2E9-AAF9-1AD9-4E88CCC441C9}"/>
              </a:ext>
            </a:extLst>
          </p:cNvPr>
          <p:cNvSpPr txBox="1"/>
          <p:nvPr/>
        </p:nvSpPr>
        <p:spPr>
          <a:xfrm>
            <a:off x="2107296" y="4821009"/>
            <a:ext cx="4929408"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0"/>
        <p:cNvGrpSpPr/>
        <p:nvPr/>
      </p:nvGrpSpPr>
      <p:grpSpPr>
        <a:xfrm>
          <a:off x="0" y="0"/>
          <a:ext cx="0" cy="0"/>
          <a:chOff x="0" y="0"/>
          <a:chExt cx="0" cy="0"/>
        </a:xfrm>
      </p:grpSpPr>
      <p:pic>
        <p:nvPicPr>
          <p:cNvPr id="221" name="Google Shape;221;p30"/>
          <p:cNvPicPr preferRelativeResize="0"/>
          <p:nvPr/>
        </p:nvPicPr>
        <p:blipFill rotWithShape="1">
          <a:blip r:embed="rId3">
            <a:alphaModFix/>
          </a:blip>
          <a:srcRect/>
          <a:stretch/>
        </p:blipFill>
        <p:spPr>
          <a:xfrm>
            <a:off x="1996482" y="0"/>
            <a:ext cx="5151037"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65500" y="854650"/>
            <a:ext cx="4045200" cy="1860900"/>
          </a:xfrm>
          <a:prstGeom prst="rect">
            <a:avLst/>
          </a:prstGeom>
          <a:noFill/>
          <a:ln>
            <a:noFill/>
          </a:ln>
        </p:spPr>
        <p:txBody>
          <a:bodyPr spcFirstLastPara="1" wrap="square" lIns="91425" tIns="91425" rIns="91425" bIns="91425" anchor="b" anchorCtr="0">
            <a:normAutofit/>
          </a:bodyPr>
          <a:lstStyle/>
          <a:p>
            <a:pPr marL="0" lvl="0" indent="0" algn="ctr" rtl="0">
              <a:lnSpc>
                <a:spcPct val="115000"/>
              </a:lnSpc>
              <a:spcBef>
                <a:spcPts val="0"/>
              </a:spcBef>
              <a:spcAft>
                <a:spcPts val="0"/>
              </a:spcAft>
              <a:buClr>
                <a:schemeClr val="dk1"/>
              </a:buClr>
              <a:buSzPts val="1100"/>
              <a:buFont typeface="Arial"/>
              <a:buNone/>
            </a:pPr>
            <a:r>
              <a:rPr lang="en" sz="2633" b="1" dirty="0">
                <a:highlight>
                  <a:schemeClr val="lt2"/>
                </a:highlight>
                <a:latin typeface="Fraunces"/>
                <a:ea typeface="Fraunces"/>
                <a:cs typeface="Fraunces"/>
                <a:sym typeface="Fraunces"/>
              </a:rPr>
              <a:t>  Q&amp;A </a:t>
            </a:r>
            <a:br>
              <a:rPr lang="en" sz="2633" b="1" dirty="0">
                <a:highlight>
                  <a:schemeClr val="lt2"/>
                </a:highlight>
                <a:latin typeface="Fraunces"/>
                <a:ea typeface="Fraunces"/>
                <a:cs typeface="Fraunces"/>
                <a:sym typeface="Fraunces"/>
              </a:rPr>
            </a:br>
            <a:r>
              <a:rPr lang="en" sz="2633" b="1" dirty="0">
                <a:highlight>
                  <a:schemeClr val="lt2"/>
                </a:highlight>
                <a:latin typeface="Fraunces"/>
                <a:ea typeface="Fraunces"/>
                <a:cs typeface="Fraunces"/>
                <a:sym typeface="Fraunces"/>
              </a:rPr>
              <a:t>Contact Details</a:t>
            </a:r>
            <a:endParaRPr sz="2633" b="1" dirty="0">
              <a:highlight>
                <a:schemeClr val="lt2"/>
              </a:highlight>
              <a:latin typeface="Fraunces"/>
              <a:ea typeface="Fraunces"/>
              <a:cs typeface="Fraunces"/>
              <a:sym typeface="Fraunces"/>
            </a:endParaRPr>
          </a:p>
          <a:p>
            <a:pPr marL="457200" lvl="0" indent="0" algn="l" rtl="0">
              <a:lnSpc>
                <a:spcPct val="115000"/>
              </a:lnSpc>
              <a:spcBef>
                <a:spcPts val="1200"/>
              </a:spcBef>
              <a:spcAft>
                <a:spcPts val="0"/>
              </a:spcAft>
              <a:buSzPts val="4200"/>
              <a:buNone/>
            </a:pPr>
            <a:endParaRPr sz="1100" dirty="0"/>
          </a:p>
          <a:p>
            <a:pPr marL="0" lvl="0" indent="0" algn="ctr" rtl="0">
              <a:lnSpc>
                <a:spcPct val="100000"/>
              </a:lnSpc>
              <a:spcBef>
                <a:spcPts val="1200"/>
              </a:spcBef>
              <a:spcAft>
                <a:spcPts val="0"/>
              </a:spcAft>
              <a:buSzPts val="4200"/>
              <a:buNone/>
            </a:pPr>
            <a:endParaRPr dirty="0"/>
          </a:p>
        </p:txBody>
      </p:sp>
      <p:sp>
        <p:nvSpPr>
          <p:cNvPr id="227" name="Google Shape;227;p31"/>
          <p:cNvSpPr txBox="1">
            <a:spLocks noGrp="1"/>
          </p:cNvSpPr>
          <p:nvPr>
            <p:ph type="subTitle" idx="1"/>
          </p:nvPr>
        </p:nvSpPr>
        <p:spPr>
          <a:xfrm>
            <a:off x="265500" y="2253990"/>
            <a:ext cx="4045200" cy="1235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u="sng" dirty="0">
                <a:solidFill>
                  <a:schemeClr val="dk1"/>
                </a:solidFill>
                <a:highlight>
                  <a:schemeClr val="lt2"/>
                </a:highlight>
                <a:latin typeface="Abril Fatface"/>
                <a:ea typeface="Abril Fatface"/>
                <a:cs typeface="Abril Fatface"/>
                <a:sym typeface="Abril Fatface"/>
                <a:hlinkClick r:id="rId3">
                  <a:extLst>
                    <a:ext uri="{A12FA001-AC4F-418D-AE19-62706E023703}">
                      <ahyp:hlinkClr xmlns:ahyp="http://schemas.microsoft.com/office/drawing/2018/hyperlinkcolor" val="tx"/>
                    </a:ext>
                  </a:extLst>
                </a:hlinkClick>
              </a:rPr>
              <a:t>www.JinesRE.com</a:t>
            </a:r>
            <a:endParaRPr dirty="0">
              <a:solidFill>
                <a:schemeClr val="dk1"/>
              </a:solidFill>
              <a:highlight>
                <a:schemeClr val="lt2"/>
              </a:highlight>
              <a:latin typeface="Abril Fatface"/>
              <a:ea typeface="Abril Fatface"/>
              <a:cs typeface="Abril Fatface"/>
              <a:sym typeface="Abril Fatface"/>
            </a:endParaRPr>
          </a:p>
          <a:p>
            <a:pPr marL="0" lvl="0" indent="0" algn="ctr" rtl="0">
              <a:lnSpc>
                <a:spcPct val="100000"/>
              </a:lnSpc>
              <a:spcBef>
                <a:spcPts val="0"/>
              </a:spcBef>
              <a:spcAft>
                <a:spcPts val="0"/>
              </a:spcAft>
              <a:buSzPts val="2100"/>
              <a:buNone/>
            </a:pPr>
            <a:r>
              <a:rPr lang="en" dirty="0">
                <a:solidFill>
                  <a:schemeClr val="dk1"/>
                </a:solidFill>
                <a:highlight>
                  <a:schemeClr val="lt2"/>
                </a:highlight>
                <a:latin typeface="Abril Fatface"/>
                <a:ea typeface="Abril Fatface"/>
                <a:cs typeface="Abril Fatface"/>
                <a:sym typeface="Abril Fatface"/>
              </a:rPr>
              <a:t>Nathan@JinesRE.com</a:t>
            </a:r>
          </a:p>
          <a:p>
            <a:pPr marL="0" lvl="0" indent="0" algn="ctr" rtl="0">
              <a:lnSpc>
                <a:spcPct val="100000"/>
              </a:lnSpc>
              <a:spcBef>
                <a:spcPts val="0"/>
              </a:spcBef>
              <a:spcAft>
                <a:spcPts val="0"/>
              </a:spcAft>
              <a:buSzPts val="2100"/>
              <a:buNone/>
            </a:pPr>
            <a:r>
              <a:rPr lang="en" dirty="0">
                <a:solidFill>
                  <a:schemeClr val="dk1"/>
                </a:solidFill>
                <a:highlight>
                  <a:schemeClr val="lt2"/>
                </a:highlight>
                <a:latin typeface="Abril Fatface"/>
                <a:ea typeface="Abril Fatface"/>
                <a:cs typeface="Abril Fatface"/>
                <a:sym typeface="Abril Fatface"/>
              </a:rPr>
              <a:t>Phone: 510-220-4714</a:t>
            </a:r>
          </a:p>
          <a:p>
            <a:pPr marL="0" lvl="0" indent="0" algn="ctr" rtl="0">
              <a:lnSpc>
                <a:spcPct val="100000"/>
              </a:lnSpc>
              <a:spcBef>
                <a:spcPts val="0"/>
              </a:spcBef>
              <a:spcAft>
                <a:spcPts val="0"/>
              </a:spcAft>
              <a:buSzPts val="2100"/>
              <a:buNone/>
            </a:pPr>
            <a:endParaRPr dirty="0">
              <a:solidFill>
                <a:schemeClr val="dk1"/>
              </a:solidFill>
              <a:highlight>
                <a:schemeClr val="lt1"/>
              </a:highlight>
            </a:endParaRPr>
          </a:p>
        </p:txBody>
      </p:sp>
      <p:sp>
        <p:nvSpPr>
          <p:cNvPr id="228" name="Google Shape;228;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endParaRPr/>
          </a:p>
        </p:txBody>
      </p:sp>
      <p:pic>
        <p:nvPicPr>
          <p:cNvPr id="229" name="Google Shape;229;p31"/>
          <p:cNvPicPr preferRelativeResize="0"/>
          <p:nvPr/>
        </p:nvPicPr>
        <p:blipFill rotWithShape="1">
          <a:blip r:embed="rId4">
            <a:alphaModFix/>
          </a:blip>
          <a:srcRect/>
          <a:stretch/>
        </p:blipFill>
        <p:spPr>
          <a:xfrm>
            <a:off x="4572000" y="0"/>
            <a:ext cx="457200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1"/>
        <p:cNvGrpSpPr/>
        <p:nvPr/>
      </p:nvGrpSpPr>
      <p:grpSpPr>
        <a:xfrm>
          <a:off x="0" y="0"/>
          <a:ext cx="0" cy="0"/>
          <a:chOff x="0" y="0"/>
          <a:chExt cx="0" cy="0"/>
        </a:xfrm>
      </p:grpSpPr>
      <p:pic>
        <p:nvPicPr>
          <p:cNvPr id="72" name="Google Shape;72;p4" title="Alameda"/>
          <p:cNvPicPr preferRelativeResize="0"/>
          <p:nvPr/>
        </p:nvPicPr>
        <p:blipFill rotWithShape="1">
          <a:blip r:embed="rId3">
            <a:alphaModFix/>
          </a:blip>
          <a:srcRect/>
          <a:stretch/>
        </p:blipFill>
        <p:spPr>
          <a:xfrm>
            <a:off x="685700" y="0"/>
            <a:ext cx="7772625" cy="5143499"/>
          </a:xfrm>
          <a:prstGeom prst="rect">
            <a:avLst/>
          </a:prstGeom>
          <a:noFill/>
          <a:ln>
            <a:noFill/>
          </a:ln>
        </p:spPr>
      </p:pic>
      <p:pic>
        <p:nvPicPr>
          <p:cNvPr id="73" name="Google Shape;73;p4"/>
          <p:cNvPicPr preferRelativeResize="0"/>
          <p:nvPr/>
        </p:nvPicPr>
        <p:blipFill rotWithShape="1">
          <a:blip r:embed="rId4">
            <a:alphaModFix/>
          </a:blip>
          <a:srcRect/>
          <a:stretch/>
        </p:blipFill>
        <p:spPr>
          <a:xfrm>
            <a:off x="691500" y="4468871"/>
            <a:ext cx="1488037" cy="674628"/>
          </a:xfrm>
          <a:prstGeom prst="rect">
            <a:avLst/>
          </a:prstGeom>
          <a:noFill/>
          <a:ln>
            <a:noFill/>
          </a:ln>
        </p:spPr>
      </p:pic>
      <p:sp>
        <p:nvSpPr>
          <p:cNvPr id="2" name="TextBox 1">
            <a:extLst>
              <a:ext uri="{FF2B5EF4-FFF2-40B4-BE49-F238E27FC236}">
                <a16:creationId xmlns:a16="http://schemas.microsoft.com/office/drawing/2014/main" id="{AD087F81-2FAD-73D1-FFA2-8474A1D38E4E}"/>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7"/>
        <p:cNvGrpSpPr/>
        <p:nvPr/>
      </p:nvGrpSpPr>
      <p:grpSpPr>
        <a:xfrm>
          <a:off x="0" y="0"/>
          <a:ext cx="0" cy="0"/>
          <a:chOff x="0" y="0"/>
          <a:chExt cx="0" cy="0"/>
        </a:xfrm>
      </p:grpSpPr>
      <p:pic>
        <p:nvPicPr>
          <p:cNvPr id="78" name="Google Shape;78;p5" title="Contra Costa"/>
          <p:cNvPicPr preferRelativeResize="0"/>
          <p:nvPr/>
        </p:nvPicPr>
        <p:blipFill rotWithShape="1">
          <a:blip r:embed="rId3">
            <a:alphaModFix/>
          </a:blip>
          <a:srcRect/>
          <a:stretch/>
        </p:blipFill>
        <p:spPr>
          <a:xfrm>
            <a:off x="683725" y="0"/>
            <a:ext cx="7777401" cy="5143499"/>
          </a:xfrm>
          <a:prstGeom prst="rect">
            <a:avLst/>
          </a:prstGeom>
          <a:noFill/>
          <a:ln>
            <a:noFill/>
          </a:ln>
        </p:spPr>
      </p:pic>
      <p:pic>
        <p:nvPicPr>
          <p:cNvPr id="79" name="Google Shape;79;p5"/>
          <p:cNvPicPr preferRelativeResize="0"/>
          <p:nvPr/>
        </p:nvPicPr>
        <p:blipFill rotWithShape="1">
          <a:blip r:embed="rId4">
            <a:alphaModFix/>
          </a:blip>
          <a:srcRect/>
          <a:stretch/>
        </p:blipFill>
        <p:spPr>
          <a:xfrm>
            <a:off x="691500" y="4468871"/>
            <a:ext cx="1488037" cy="674628"/>
          </a:xfrm>
          <a:prstGeom prst="rect">
            <a:avLst/>
          </a:prstGeom>
          <a:noFill/>
          <a:ln>
            <a:noFill/>
          </a:ln>
        </p:spPr>
      </p:pic>
      <p:sp>
        <p:nvSpPr>
          <p:cNvPr id="2" name="TextBox 1">
            <a:extLst>
              <a:ext uri="{FF2B5EF4-FFF2-40B4-BE49-F238E27FC236}">
                <a16:creationId xmlns:a16="http://schemas.microsoft.com/office/drawing/2014/main" id="{1BD4564E-EAD6-4874-F608-C32941576C33}"/>
              </a:ext>
            </a:extLst>
          </p:cNvPr>
          <p:cNvSpPr txBox="1"/>
          <p:nvPr/>
        </p:nvSpPr>
        <p:spPr>
          <a:xfrm>
            <a:off x="2220788" y="4897279"/>
            <a:ext cx="6561822" cy="246221"/>
          </a:xfrm>
          <a:prstGeom prst="rect">
            <a:avLst/>
          </a:prstGeom>
          <a:noFill/>
        </p:spPr>
        <p:txBody>
          <a:bodyPr wrap="square">
            <a:spAutoFit/>
          </a:bodyPr>
          <a:lstStyle/>
          <a:p>
            <a:r>
              <a:rPr lang="es-BO" sz="1000" b="1" dirty="0"/>
              <a:t>www.JinesRE.com     -     Nathan@JinesRE.com     -     Phone: 510-220-4714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3"/>
        <p:cNvGrpSpPr/>
        <p:nvPr/>
      </p:nvGrpSpPr>
      <p:grpSpPr>
        <a:xfrm>
          <a:off x="0" y="0"/>
          <a:ext cx="0" cy="0"/>
          <a:chOff x="0" y="0"/>
          <a:chExt cx="0" cy="0"/>
        </a:xfrm>
      </p:grpSpPr>
      <p:pic>
        <p:nvPicPr>
          <p:cNvPr id="84" name="Google Shape;84;p6"/>
          <p:cNvPicPr preferRelativeResize="0"/>
          <p:nvPr/>
        </p:nvPicPr>
        <p:blipFill rotWithShape="1">
          <a:blip r:embed="rId3">
            <a:alphaModFix/>
          </a:blip>
          <a:srcRect/>
          <a:stretch/>
        </p:blipFill>
        <p:spPr>
          <a:xfrm>
            <a:off x="691500" y="0"/>
            <a:ext cx="7777399" cy="5143500"/>
          </a:xfrm>
          <a:prstGeom prst="rect">
            <a:avLst/>
          </a:prstGeom>
          <a:noFill/>
          <a:ln>
            <a:noFill/>
          </a:ln>
        </p:spPr>
      </p:pic>
      <p:sp>
        <p:nvSpPr>
          <p:cNvPr id="85" name="Google Shape;85;p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9"/>
        <p:cNvGrpSpPr/>
        <p:nvPr/>
      </p:nvGrpSpPr>
      <p:grpSpPr>
        <a:xfrm>
          <a:off x="0" y="0"/>
          <a:ext cx="0" cy="0"/>
          <a:chOff x="0" y="0"/>
          <a:chExt cx="0" cy="0"/>
        </a:xfrm>
      </p:grpSpPr>
      <p:pic>
        <p:nvPicPr>
          <p:cNvPr id="90" name="Google Shape;90;p7"/>
          <p:cNvPicPr preferRelativeResize="0"/>
          <p:nvPr/>
        </p:nvPicPr>
        <p:blipFill rotWithShape="1">
          <a:blip r:embed="rId3">
            <a:alphaModFix/>
          </a:blip>
          <a:srcRect/>
          <a:stretch/>
        </p:blipFill>
        <p:spPr>
          <a:xfrm>
            <a:off x="683725" y="0"/>
            <a:ext cx="7785175" cy="5143500"/>
          </a:xfrm>
          <a:prstGeom prst="rect">
            <a:avLst/>
          </a:prstGeom>
          <a:noFill/>
          <a:ln>
            <a:noFill/>
          </a:ln>
        </p:spPr>
      </p:pic>
      <p:sp>
        <p:nvSpPr>
          <p:cNvPr id="91" name="Google Shape;91;p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
        <p:cNvGrpSpPr/>
        <p:nvPr/>
      </p:nvGrpSpPr>
      <p:grpSpPr>
        <a:xfrm>
          <a:off x="0" y="0"/>
          <a:ext cx="0" cy="0"/>
          <a:chOff x="0" y="0"/>
          <a:chExt cx="0" cy="0"/>
        </a:xfrm>
      </p:grpSpPr>
      <p:pic>
        <p:nvPicPr>
          <p:cNvPr id="96" name="Google Shape;96;p8"/>
          <p:cNvPicPr preferRelativeResize="0"/>
          <p:nvPr/>
        </p:nvPicPr>
        <p:blipFill rotWithShape="1">
          <a:blip r:embed="rId3">
            <a:alphaModFix/>
          </a:blip>
          <a:srcRect/>
          <a:stretch/>
        </p:blipFill>
        <p:spPr>
          <a:xfrm>
            <a:off x="683725" y="0"/>
            <a:ext cx="7769650" cy="5143500"/>
          </a:xfrm>
          <a:prstGeom prst="rect">
            <a:avLst/>
          </a:prstGeom>
          <a:noFill/>
          <a:ln>
            <a:noFill/>
          </a:ln>
        </p:spPr>
      </p:pic>
      <p:sp>
        <p:nvSpPr>
          <p:cNvPr id="97" name="Google Shape;97;p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1"/>
        <p:cNvGrpSpPr/>
        <p:nvPr/>
      </p:nvGrpSpPr>
      <p:grpSpPr>
        <a:xfrm>
          <a:off x="0" y="0"/>
          <a:ext cx="0" cy="0"/>
          <a:chOff x="0" y="0"/>
          <a:chExt cx="0" cy="0"/>
        </a:xfrm>
      </p:grpSpPr>
      <p:sp>
        <p:nvSpPr>
          <p:cNvPr id="102" name="Google Shape;102;p9"/>
          <p:cNvSpPr txBox="1">
            <a:spLocks noGrp="1"/>
          </p:cNvSpPr>
          <p:nvPr>
            <p:ph type="ctrTitle"/>
          </p:nvPr>
        </p:nvSpPr>
        <p:spPr>
          <a:xfrm>
            <a:off x="412700" y="1872883"/>
            <a:ext cx="8520600" cy="994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endParaRPr dirty="0">
              <a:latin typeface="Fraunces"/>
              <a:ea typeface="Fraunces"/>
              <a:cs typeface="Fraunces"/>
              <a:sym typeface="Fraunces"/>
            </a:endParaRPr>
          </a:p>
          <a:p>
            <a:pPr marL="0" lvl="0" indent="0" algn="ctr" rtl="0">
              <a:lnSpc>
                <a:spcPct val="100000"/>
              </a:lnSpc>
              <a:spcBef>
                <a:spcPts val="0"/>
              </a:spcBef>
              <a:spcAft>
                <a:spcPts val="0"/>
              </a:spcAft>
              <a:buSzPct val="111111"/>
              <a:buNone/>
            </a:pPr>
            <a:r>
              <a:rPr lang="en" dirty="0">
                <a:latin typeface="Abril Fatface" panose="02000503000000020003" pitchFamily="2" charset="0"/>
                <a:ea typeface="Fraunces"/>
                <a:cs typeface="Fraunces"/>
                <a:sym typeface="Fraunces"/>
              </a:rPr>
              <a:t>Diablo Valley</a:t>
            </a:r>
            <a:endParaRPr dirty="0">
              <a:latin typeface="Abril Fatface" panose="02000503000000020003" pitchFamily="2" charset="0"/>
              <a:ea typeface="Fraunces"/>
              <a:cs typeface="Fraunces"/>
              <a:sym typeface="Fraunces"/>
            </a:endParaRPr>
          </a:p>
        </p:txBody>
      </p:sp>
      <p:pic>
        <p:nvPicPr>
          <p:cNvPr id="103" name="Google Shape;103;p9"/>
          <p:cNvPicPr preferRelativeResize="0"/>
          <p:nvPr/>
        </p:nvPicPr>
        <p:blipFill rotWithShape="1">
          <a:blip r:embed="rId3">
            <a:alphaModFix/>
          </a:blip>
          <a:srcRect/>
          <a:stretch/>
        </p:blipFill>
        <p:spPr>
          <a:xfrm>
            <a:off x="2653137" y="48126"/>
            <a:ext cx="3837725" cy="1739400"/>
          </a:xfrm>
          <a:prstGeom prst="rect">
            <a:avLst/>
          </a:prstGeom>
          <a:noFill/>
          <a:ln>
            <a:noFill/>
          </a:ln>
        </p:spPr>
      </p:pic>
      <p:sp>
        <p:nvSpPr>
          <p:cNvPr id="2" name="Google Shape;227;p31">
            <a:extLst>
              <a:ext uri="{FF2B5EF4-FFF2-40B4-BE49-F238E27FC236}">
                <a16:creationId xmlns:a16="http://schemas.microsoft.com/office/drawing/2014/main" id="{437FFA22-8435-25FD-C806-278A191EFA9D}"/>
              </a:ext>
            </a:extLst>
          </p:cNvPr>
          <p:cNvSpPr txBox="1">
            <a:spLocks/>
          </p:cNvSpPr>
          <p:nvPr/>
        </p:nvSpPr>
        <p:spPr>
          <a:xfrm>
            <a:off x="9306" y="4726719"/>
            <a:ext cx="8923994" cy="368655"/>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BO" dirty="0">
                <a:solidFill>
                  <a:schemeClr val="dk1"/>
                </a:solidFill>
                <a:highlight>
                  <a:schemeClr val="lt2"/>
                </a:highlight>
                <a:latin typeface="Abril Fatface"/>
                <a:ea typeface="Abril Fatface"/>
                <a:cs typeface="Abril Fatface"/>
                <a:sym typeface="Abril Fatface"/>
              </a:rPr>
              <a:t>www.JinesRE.com     -     Nathan@JinesRE.com     -     Phone: 510-220-4714</a:t>
            </a:r>
          </a:p>
          <a:p>
            <a:pPr marL="0" indent="0"/>
            <a:endParaRPr lang="es-BO" dirty="0">
              <a:solidFill>
                <a:schemeClr val="dk1"/>
              </a:solidFill>
              <a:highlight>
                <a:schemeClr val="lt1"/>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Words>
  <Application>Microsoft Macintosh PowerPoint</Application>
  <PresentationFormat>On-screen Show (16:9)</PresentationFormat>
  <Paragraphs>48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Abril Fatface</vt:lpstr>
      <vt:lpstr>Roboto</vt:lpstr>
      <vt:lpstr>Arial</vt:lpstr>
      <vt:lpstr>Bookman Old Style</vt:lpstr>
      <vt:lpstr>Fraunces</vt:lpstr>
      <vt:lpstr>Simple Light</vt:lpstr>
      <vt:lpstr>Median Prices for Existing Family Homes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Diablo Valley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Expensive vs Most Affordable</vt:lpstr>
      <vt:lpstr>PowerPoint Presentation</vt:lpstr>
      <vt:lpstr>PowerPoint Presentation</vt:lpstr>
      <vt:lpstr>BAY AREA</vt:lpstr>
      <vt:lpstr>PowerPoint Presentation</vt:lpstr>
      <vt:lpstr>PowerPoint Presentation</vt:lpstr>
      <vt:lpstr>PowerPoint Presentation</vt:lpstr>
      <vt:lpstr>PowerPoint Presentation</vt:lpstr>
      <vt:lpstr>PowerPoint Presentation</vt:lpstr>
      <vt:lpstr>PowerPoint Presentation</vt:lpstr>
      <vt:lpstr>Jines Real Estate Group</vt:lpstr>
      <vt:lpstr> “We know how hard you have worked to get where you are. So when it's time to buy or sell, you should be able to lean on someone else. We relieve the pressure with results-oriented advice and an exclusive service experience."</vt:lpstr>
      <vt:lpstr>PowerPoint Presentation</vt:lpstr>
      <vt:lpstr>PowerPoint Presentation</vt:lpstr>
      <vt:lpstr>PowerPoint Presentation</vt:lpstr>
      <vt:lpstr>  Q&amp;A  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Median Prices for Existing Family Homes</dc:title>
  <cp:lastModifiedBy>Susie Hays</cp:lastModifiedBy>
  <cp:revision>1</cp:revision>
  <dcterms:modified xsi:type="dcterms:W3CDTF">2023-12-04T16:26:57Z</dcterms:modified>
</cp:coreProperties>
</file>